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92" r:id="rId3"/>
    <p:sldId id="289" r:id="rId4"/>
    <p:sldId id="290" r:id="rId5"/>
    <p:sldId id="286" r:id="rId6"/>
    <p:sldId id="282" r:id="rId7"/>
    <p:sldId id="285" r:id="rId8"/>
    <p:sldId id="268" r:id="rId9"/>
    <p:sldId id="257" r:id="rId10"/>
    <p:sldId id="258" r:id="rId11"/>
    <p:sldId id="277" r:id="rId12"/>
    <p:sldId id="262" r:id="rId13"/>
    <p:sldId id="260" r:id="rId14"/>
    <p:sldId id="261" r:id="rId15"/>
    <p:sldId id="281" r:id="rId16"/>
    <p:sldId id="297" r:id="rId17"/>
    <p:sldId id="284" r:id="rId18"/>
    <p:sldId id="300" r:id="rId19"/>
    <p:sldId id="259" r:id="rId20"/>
    <p:sldId id="263" r:id="rId21"/>
    <p:sldId id="291" r:id="rId22"/>
    <p:sldId id="293" r:id="rId23"/>
    <p:sldId id="267" r:id="rId24"/>
    <p:sldId id="269" r:id="rId25"/>
    <p:sldId id="287" r:id="rId26"/>
    <p:sldId id="283" r:id="rId27"/>
    <p:sldId id="279" r:id="rId28"/>
    <p:sldId id="299" r:id="rId29"/>
    <p:sldId id="295" r:id="rId30"/>
    <p:sldId id="296" r:id="rId31"/>
    <p:sldId id="280" r:id="rId32"/>
    <p:sldId id="301" r:id="rId3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48D25D9-45CA-B544-90E0-A4E2F0A552B2}">
          <p14:sldIdLst>
            <p14:sldId id="256"/>
            <p14:sldId id="292"/>
            <p14:sldId id="289"/>
            <p14:sldId id="290"/>
            <p14:sldId id="286"/>
            <p14:sldId id="282"/>
            <p14:sldId id="285"/>
            <p14:sldId id="268"/>
            <p14:sldId id="257"/>
            <p14:sldId id="258"/>
            <p14:sldId id="277"/>
            <p14:sldId id="262"/>
            <p14:sldId id="260"/>
            <p14:sldId id="261"/>
            <p14:sldId id="281"/>
            <p14:sldId id="297"/>
            <p14:sldId id="284"/>
            <p14:sldId id="300"/>
            <p14:sldId id="259"/>
            <p14:sldId id="263"/>
            <p14:sldId id="291"/>
            <p14:sldId id="293"/>
            <p14:sldId id="267"/>
            <p14:sldId id="269"/>
            <p14:sldId id="287"/>
            <p14:sldId id="283"/>
            <p14:sldId id="279"/>
            <p14:sldId id="299"/>
            <p14:sldId id="295"/>
            <p14:sldId id="296"/>
            <p14:sldId id="280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3FB12-C5B1-4C63-9763-8317870B0D06}" v="16" dt="2022-09-04T19:45:23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9"/>
    <p:restoredTop sz="94221"/>
  </p:normalViewPr>
  <p:slideViewPr>
    <p:cSldViewPr snapToGrid="0" snapToObjects="1">
      <p:cViewPr varScale="1">
        <p:scale>
          <a:sx n="59" d="100"/>
          <a:sy n="59" d="100"/>
        </p:scale>
        <p:origin x="5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66867-734F-F24C-9EE9-1210589FB510}" type="datetimeFigureOut">
              <a:rPr lang="fr-FR" smtClean="0"/>
              <a:t>06/09/2024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DABC3-8692-F748-BCD1-2988E452F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44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A526-B1B1-4142-925D-19470B97A5D7}" type="datetime1">
              <a:rPr lang="fr-FR" smtClean="0"/>
              <a:t>06/09/2024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6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8217-C203-E24B-AFAC-538E3549F449}" type="datetime1">
              <a:rPr lang="fr-FR" smtClean="0"/>
              <a:t>06/09/2024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74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522A-3FD8-BC46-B854-ECB3DD326E5F}" type="datetime1">
              <a:rPr lang="fr-FR" smtClean="0"/>
              <a:t>06/09/2024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78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1615-6147-DB44-843D-A5E06D41E6BD}" type="datetime1">
              <a:rPr lang="fr-FR" smtClean="0"/>
              <a:t>06/09/2024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3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0771-FF2F-824D-A8C9-A42BF9ED5294}" type="datetime1">
              <a:rPr lang="fr-FR" smtClean="0"/>
              <a:t>06/09/2024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87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5629-744F-7B4A-99B3-C57C15C5B6FF}" type="datetime1">
              <a:rPr lang="fr-FR" smtClean="0"/>
              <a:t>06/09/2024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52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81C8-0BA0-E347-A324-EF9483AD91D7}" type="datetime1">
              <a:rPr lang="fr-FR" smtClean="0"/>
              <a:t>06/09/2024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37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D1E4-4AE6-6D4A-981F-D15B21107A76}" type="datetime1">
              <a:rPr lang="fr-FR" smtClean="0"/>
              <a:t>06/09/2024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35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FDE9-CA03-7347-B8C1-8EF4CC67A070}" type="datetime1">
              <a:rPr lang="fr-FR" smtClean="0"/>
              <a:t>06/09/2024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42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115A-FC23-734B-B8DB-084EEB32424D}" type="datetime1">
              <a:rPr lang="fr-FR" smtClean="0"/>
              <a:t>06/09/2024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07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074E-78DB-CD42-8B15-123E72E2D9CE}" type="datetime1">
              <a:rPr lang="fr-FR" smtClean="0"/>
              <a:t>06/09/2024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54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AAE66-EE72-EB4D-AF28-48429A914F73}" type="datetime1">
              <a:rPr lang="fr-FR" smtClean="0"/>
              <a:t>06/09/2024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820D3-DE15-1F49-84A0-FBE3A3BCE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07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detuufr10@univ-paris1.f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bibacces@univ-paris1.f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osophie.pantheonsorbonne.fr/" TargetMode="External"/><Relationship Id="rId2" Type="http://schemas.openxmlformats.org/officeDocument/2006/relationships/hyperlink" Target="https://www.pantheonsorbonne.f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.univ-paris1.fr/portail-logiqu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theonsorbonne.fr/universite/engagements/plateforme-signalement-violences-sexistes-et-sexuelles-luniversite" TargetMode="External"/><Relationship Id="rId2" Type="http://schemas.openxmlformats.org/officeDocument/2006/relationships/hyperlink" Target="https://www.pantheonsorbonne.fr/aide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irufr10@univ-paris1.fr" TargetMode="External"/><Relationship Id="rId2" Type="http://schemas.openxmlformats.org/officeDocument/2006/relationships/hyperlink" Target="mailto:philo1@univ-paris1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etuufr10@univ-paris1.fr" TargetMode="External"/><Relationship Id="rId4" Type="http://schemas.openxmlformats.org/officeDocument/2006/relationships/hyperlink" Target="mailto:sylvie.giocanti@univ-paris1.f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ins.univ-paris1.fr/" TargetMode="External"/><Relationship Id="rId2" Type="http://schemas.openxmlformats.org/officeDocument/2006/relationships/hyperlink" Target="https://primo.univ-paris1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scriptions-Administratives@univ-paris1.fr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ntheonsorbonne.fr/sites/default/files/2022-04/Calendrier-universaire_2022-2023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96799"/>
            <a:ext cx="7696200" cy="1401330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/>
            </a:br>
            <a:r>
              <a:rPr lang="fr-FR" sz="5300" b="1">
                <a:solidFill>
                  <a:srgbClr val="008000"/>
                </a:solidFill>
                <a:latin typeface="Copperplate Gothic Bold"/>
                <a:cs typeface="Copperplate Gothic Bold"/>
              </a:rPr>
              <a:t>Licence </a:t>
            </a:r>
            <a:r>
              <a:rPr lang="fr-FR" sz="5300" b="1" dirty="0">
                <a:solidFill>
                  <a:srgbClr val="008000"/>
                </a:solidFill>
                <a:latin typeface="Copperplate Gothic Bold"/>
                <a:cs typeface="Copperplate Gothic Bold"/>
              </a:rPr>
              <a:t>1</a:t>
            </a:r>
            <a:br>
              <a:rPr lang="fr-FR" sz="5300" b="1" dirty="0">
                <a:solidFill>
                  <a:srgbClr val="008000"/>
                </a:solidFill>
                <a:latin typeface="Copperplate Gothic Bold"/>
                <a:cs typeface="Copperplate Gothic Bold"/>
              </a:rPr>
            </a:br>
            <a:r>
              <a:rPr lang="fr-FR" sz="5300" b="1" dirty="0">
                <a:solidFill>
                  <a:srgbClr val="008000"/>
                </a:solidFill>
                <a:latin typeface="Copperplate Gothic Bold"/>
                <a:cs typeface="Copperplate Gothic Bold"/>
              </a:rPr>
              <a:t> de </a:t>
            </a:r>
            <a:br>
              <a:rPr lang="fr-FR" sz="5300" dirty="0">
                <a:solidFill>
                  <a:srgbClr val="008000"/>
                </a:solidFill>
              </a:rPr>
            </a:br>
            <a:r>
              <a:rPr lang="fr-FR" sz="5300" b="1" dirty="0">
                <a:solidFill>
                  <a:srgbClr val="008000"/>
                </a:solidFill>
                <a:latin typeface="Copperplate Gothic Bold"/>
                <a:cs typeface="Copperplate Gothic Bold"/>
              </a:rPr>
              <a:t>Philosophie</a:t>
            </a:r>
            <a:br>
              <a:rPr lang="fr-FR" sz="5300" b="1" dirty="0">
                <a:solidFill>
                  <a:srgbClr val="008000"/>
                </a:solidFill>
                <a:latin typeface="Copperplate Gothic Bold"/>
                <a:cs typeface="Copperplate Gothic Bold"/>
              </a:rPr>
            </a:br>
            <a:r>
              <a:rPr lang="fr-FR" sz="5300" b="1" dirty="0">
                <a:solidFill>
                  <a:srgbClr val="008000"/>
                </a:solidFill>
                <a:latin typeface="Copperplate Gothic Bold"/>
                <a:cs typeface="Copperplate Gothic Bold"/>
              </a:rPr>
              <a:t>2024-2025</a:t>
            </a:r>
            <a:br>
              <a:rPr lang="fr-FR" sz="6000" b="1" dirty="0">
                <a:solidFill>
                  <a:srgbClr val="008000"/>
                </a:solidFill>
                <a:latin typeface="Copperplate Gothic Bold"/>
                <a:cs typeface="Copperplate Gothic Bold"/>
              </a:rPr>
            </a:br>
            <a:br>
              <a:rPr lang="fr-FR" sz="6000" dirty="0">
                <a:solidFill>
                  <a:srgbClr val="008000"/>
                </a:solidFill>
                <a:latin typeface="Copperplate Gothic Bold"/>
                <a:cs typeface="Copperplate Gothic Bold"/>
              </a:rPr>
            </a:br>
            <a:endParaRPr lang="fr-FR" sz="6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6E0A25-4E71-041C-3B4B-8D077957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1</a:t>
            </a:fld>
            <a:endParaRPr lang="fr-FR"/>
          </a:p>
        </p:txBody>
      </p:sp>
      <p:pic>
        <p:nvPicPr>
          <p:cNvPr id="4" name="Image 3" descr="Une image contenant Police, logo, conception&#10;&#10;Description générée automatiquement">
            <a:extLst>
              <a:ext uri="{FF2B5EF4-FFF2-40B4-BE49-F238E27FC236}">
                <a16:creationId xmlns:a16="http://schemas.microsoft.com/office/drawing/2014/main" id="{88E00D1E-33E8-D250-61D2-DC19FB143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12529"/>
            <a:ext cx="3048000" cy="13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46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9953CDA-534F-D442-8C46-9C6B0C5C2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476"/>
            <a:ext cx="9144000" cy="5297048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0BB5E6-A920-16D0-5880-B7EE8CE5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854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876829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2"/>
                </a:solidFill>
              </a:rPr>
              <a:t>U.E. fondamentales L1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1" y="1286932"/>
            <a:ext cx="8720666" cy="5435601"/>
          </a:xfrm>
        </p:spPr>
        <p:txBody>
          <a:bodyPr>
            <a:normAutofit fontScale="5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r-FR" sz="8000" b="1" dirty="0">
                <a:solidFill>
                  <a:srgbClr val="3366FF"/>
                </a:solidFill>
              </a:rPr>
              <a:t>Histoire de la philosophie</a:t>
            </a:r>
          </a:p>
          <a:p>
            <a:pPr marL="0" indent="0">
              <a:buNone/>
            </a:pPr>
            <a:r>
              <a:rPr lang="fr-FR" sz="7000" b="1" dirty="0"/>
              <a:t>S1</a:t>
            </a:r>
            <a:r>
              <a:rPr lang="fr-FR" sz="7000" dirty="0"/>
              <a:t>: Histoire de la philo. antique et médiévale (Platon, Aristote)</a:t>
            </a:r>
          </a:p>
          <a:p>
            <a:pPr marL="0" indent="0">
              <a:buNone/>
            </a:pPr>
            <a:r>
              <a:rPr lang="fr-FR" sz="7000" b="1" dirty="0"/>
              <a:t>S2: </a:t>
            </a:r>
            <a:r>
              <a:rPr lang="fr-FR" sz="7000" dirty="0"/>
              <a:t>Histoire de la philo. moderne et contemporaine (Descartes, Kant)</a:t>
            </a:r>
          </a:p>
          <a:p>
            <a:pPr marL="0" indent="0">
              <a:buNone/>
            </a:pPr>
            <a:endParaRPr lang="fr-FR" sz="5000" dirty="0"/>
          </a:p>
          <a:p>
            <a:pPr marL="0" indent="0">
              <a:spcAft>
                <a:spcPts val="600"/>
              </a:spcAft>
              <a:buNone/>
            </a:pPr>
            <a:r>
              <a:rPr lang="fr-FR" sz="8000" b="1" dirty="0">
                <a:solidFill>
                  <a:srgbClr val="3366FF"/>
                </a:solidFill>
              </a:rPr>
              <a:t>Philosophie générale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8000" b="1" dirty="0">
                <a:solidFill>
                  <a:srgbClr val="3366FF"/>
                </a:solidFill>
              </a:rPr>
              <a:t>Philosophie  morale S1 / Philosophie politique S2 </a:t>
            </a:r>
            <a:endParaRPr lang="fr-FR" sz="8000" dirty="0"/>
          </a:p>
          <a:p>
            <a:pPr marL="0" indent="0">
              <a:buNone/>
            </a:pPr>
            <a:endParaRPr lang="fr-FR" sz="7000" dirty="0"/>
          </a:p>
          <a:p>
            <a:pPr marL="0" indent="0">
              <a:buNone/>
            </a:pPr>
            <a:endParaRPr lang="fr-FR" sz="7000" i="1" dirty="0"/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027BED-E853-3BFD-2ECC-F7811B2B6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44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C85865E-E7C5-C05C-883D-90F37423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300" dirty="0">
                <a:latin typeface="Garamond" panose="02020404030301010803" pitchFamily="18" charset="0"/>
              </a:rPr>
              <a:t>PROGRAMME DE L’ENSEIGNEMENT DE LA PHILOSOPHIE GENERALE EN LICENCE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0B4E8B8-D193-32CF-6E99-9FF3B1F8B4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3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r-FR" sz="3000" dirty="0">
                <a:latin typeface="Garamond" panose="02020404030301010803" pitchFamily="18" charset="0"/>
              </a:rPr>
              <a:t>L1S1 : Le sujet</a:t>
            </a:r>
          </a:p>
          <a:p>
            <a:pPr marL="0" indent="0">
              <a:buNone/>
            </a:pPr>
            <a:endParaRPr lang="fr-FR" sz="3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r-FR" sz="3000" dirty="0">
                <a:latin typeface="Garamond" panose="02020404030301010803" pitchFamily="18" charset="0"/>
              </a:rPr>
              <a:t>L1S2 : Le savoir</a:t>
            </a:r>
          </a:p>
          <a:p>
            <a:pPr marL="0" indent="0">
              <a:buNone/>
            </a:pPr>
            <a:endParaRPr lang="fr-FR" sz="30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D0CD48-631F-D1FD-9CF3-16771CBA93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3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r-FR" sz="3000" dirty="0">
                <a:latin typeface="Garamond" panose="02020404030301010803" pitchFamily="18" charset="0"/>
              </a:rPr>
              <a:t>L2S3 : La culture </a:t>
            </a:r>
          </a:p>
          <a:p>
            <a:pPr marL="0" indent="0">
              <a:buNone/>
            </a:pPr>
            <a:endParaRPr lang="fr-FR" sz="3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r-FR" sz="3000" dirty="0">
                <a:latin typeface="Garamond" panose="02020404030301010803" pitchFamily="18" charset="0"/>
              </a:rPr>
              <a:t>L2S4 : La métaphysique</a:t>
            </a:r>
          </a:p>
          <a:p>
            <a:pPr marL="0" indent="0">
              <a:buNone/>
            </a:pPr>
            <a:endParaRPr lang="fr-FR" sz="300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8D8D57-6C4E-F09A-69C1-6B5750D2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182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998FA80-C7C6-9CB1-DFDB-6D001D40A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61285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Garamond" panose="02020404030301010803" pitchFamily="18" charset="0"/>
              </a:rPr>
              <a:t>L1, Semestre 1 : Le sujet</a:t>
            </a:r>
            <a:br>
              <a:rPr lang="fr-FR" dirty="0">
                <a:latin typeface="Garamond" panose="02020404030301010803" pitchFamily="18" charset="0"/>
              </a:rPr>
            </a:br>
            <a:br>
              <a:rPr lang="fr-FR" dirty="0">
                <a:latin typeface="Garamond" panose="02020404030301010803" pitchFamily="18" charset="0"/>
              </a:rPr>
            </a:br>
            <a:r>
              <a:rPr lang="fr-FR" sz="2000" dirty="0">
                <a:latin typeface="Garamond" panose="02020404030301010803" pitchFamily="18" charset="0"/>
              </a:rPr>
              <a:t>Vous devez choisir un cours/TD parmi les 10 groupes de la même matière (unifiée par un thème, ici le sujet, mais au contenu différent) dans la liste ci-dessous</a:t>
            </a:r>
            <a:br>
              <a:rPr lang="fr-FR" sz="2000" dirty="0">
                <a:latin typeface="Garamond" panose="02020404030301010803" pitchFamily="18" charset="0"/>
              </a:rPr>
            </a:br>
            <a:r>
              <a:rPr lang="fr-FR" sz="2000" dirty="0">
                <a:latin typeface="Garamond" panose="02020404030301010803" pitchFamily="18" charset="0"/>
              </a:rPr>
              <a:t>Il en va ainsi pour chaque matière.</a:t>
            </a:r>
            <a:br>
              <a:rPr lang="fr-FR" sz="2000" dirty="0">
                <a:latin typeface="Garamond" panose="02020404030301010803" pitchFamily="18" charset="0"/>
              </a:rPr>
            </a:br>
            <a:r>
              <a:rPr lang="fr-FR" sz="2000" dirty="0">
                <a:latin typeface="Garamond" panose="02020404030301010803" pitchFamily="18" charset="0"/>
              </a:rPr>
              <a:t>La philosophie générale et donnée à titre d’exemple.</a:t>
            </a:r>
            <a:br>
              <a:rPr lang="fr-FR" sz="2000" dirty="0">
                <a:latin typeface="Garamond" panose="02020404030301010803" pitchFamily="18" charset="0"/>
              </a:rPr>
            </a:br>
            <a:r>
              <a:rPr lang="fr-FR" sz="2000" dirty="0">
                <a:latin typeface="Garamond" panose="02020404030301010803" pitchFamily="18" charset="0"/>
              </a:rPr>
              <a:t>Le nom qui figure entre parenthèses et celui de l’enseignant</a:t>
            </a:r>
            <a:br>
              <a:rPr lang="fr-FR" sz="2000" dirty="0">
                <a:latin typeface="Garamond" panose="02020404030301010803" pitchFamily="18" charset="0"/>
              </a:rPr>
            </a:b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EF81B1F-4D31-EADE-1728-F7B30E488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66109"/>
            <a:ext cx="4114800" cy="3660054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400" dirty="0">
                <a:latin typeface="Garamond" panose="02020404030301010803" pitchFamily="18" charset="0"/>
              </a:rPr>
              <a:t>Gr1 : L’amour (G. </a:t>
            </a:r>
            <a:r>
              <a:rPr lang="fr-FR" sz="2400" dirty="0" err="1">
                <a:latin typeface="Garamond" panose="02020404030301010803" pitchFamily="18" charset="0"/>
              </a:rPr>
              <a:t>Lequien</a:t>
            </a:r>
            <a:r>
              <a:rPr lang="fr-FR" sz="2400" dirty="0">
                <a:latin typeface="Garamond" panose="02020404030301010803" pitchFamily="18" charset="0"/>
              </a:rPr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>
                <a:latin typeface="Garamond" panose="02020404030301010803" pitchFamily="18" charset="0"/>
              </a:rPr>
              <a:t>Gr2: L’aliénation (S. Nait Ahmed)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>
                <a:latin typeface="Garamond" panose="02020404030301010803" pitchFamily="18" charset="0"/>
              </a:rPr>
              <a:t>Gr3 :La conscience (M. Blondel)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>
                <a:latin typeface="Garamond" panose="02020404030301010803" pitchFamily="18" charset="0"/>
              </a:rPr>
              <a:t>Gr4 : Les passions (M. Blondel)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>
                <a:latin typeface="Garamond" panose="02020404030301010803" pitchFamily="18" charset="0"/>
              </a:rPr>
              <a:t>Gr5: Les émotions (E. </a:t>
            </a:r>
            <a:r>
              <a:rPr lang="fr-FR" sz="2400" dirty="0" err="1">
                <a:latin typeface="Garamond" panose="02020404030301010803" pitchFamily="18" charset="0"/>
              </a:rPr>
              <a:t>Darrobers</a:t>
            </a:r>
            <a:r>
              <a:rPr lang="fr-FR" sz="2400" dirty="0"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0F26649-5629-A9C1-CDCB-18E875663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66109"/>
            <a:ext cx="3858491" cy="3660054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400" dirty="0">
                <a:latin typeface="Garamond" panose="02020404030301010803" pitchFamily="18" charset="0"/>
              </a:rPr>
              <a:t>Gr6 :L’inconscient (J. Chiche)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>
                <a:latin typeface="Garamond" panose="02020404030301010803" pitchFamily="18" charset="0"/>
              </a:rPr>
              <a:t>Gr7 :L’inquiétude (V. </a:t>
            </a:r>
            <a:r>
              <a:rPr lang="fr-FR" sz="2400" dirty="0" err="1">
                <a:latin typeface="Garamond" panose="02020404030301010803" pitchFamily="18" charset="0"/>
              </a:rPr>
              <a:t>Piro</a:t>
            </a:r>
            <a:r>
              <a:rPr lang="fr-FR" sz="2400" dirty="0">
                <a:latin typeface="Garamond" panose="02020404030301010803" pitchFamily="18" charset="0"/>
              </a:rPr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>
                <a:latin typeface="Garamond" panose="02020404030301010803" pitchFamily="18" charset="0"/>
              </a:rPr>
              <a:t>Gr8 :La sensation (M. Barbier)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>
                <a:latin typeface="Garamond" panose="02020404030301010803" pitchFamily="18" charset="0"/>
              </a:rPr>
              <a:t>Gr9: Le corps (D. </a:t>
            </a:r>
            <a:r>
              <a:rPr lang="fr-FR" sz="2400" dirty="0" err="1">
                <a:latin typeface="Garamond" panose="02020404030301010803" pitchFamily="18" charset="0"/>
              </a:rPr>
              <a:t>Miglietta</a:t>
            </a:r>
            <a:r>
              <a:rPr lang="fr-FR" sz="2400" dirty="0">
                <a:latin typeface="Garamond" panose="02020404030301010803" pitchFamily="18" charset="0"/>
              </a:rPr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>
                <a:latin typeface="Garamond" panose="02020404030301010803" pitchFamily="18" charset="0"/>
              </a:rPr>
              <a:t>Gr10 : La conscience (S. </a:t>
            </a:r>
            <a:r>
              <a:rPr lang="fr-FR" sz="2400" dirty="0" err="1">
                <a:latin typeface="Garamond" panose="02020404030301010803" pitchFamily="18" charset="0"/>
              </a:rPr>
              <a:t>Floccari</a:t>
            </a:r>
            <a:r>
              <a:rPr lang="fr-FR" sz="2400" dirty="0"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A0416D-AB4D-1286-E568-84C074EA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88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95F465-E673-C159-294E-FBF19EB0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L2, Semestre 3 : La culture</a:t>
            </a:r>
            <a:br>
              <a:rPr lang="fr-FR" dirty="0">
                <a:latin typeface="Garamond" panose="02020404030301010803" pitchFamily="18" charset="0"/>
              </a:rPr>
            </a:br>
            <a:r>
              <a:rPr lang="fr-FR" sz="2000" dirty="0">
                <a:latin typeface="Garamond" panose="02020404030301010803" pitchFamily="18" charset="0"/>
              </a:rPr>
              <a:t>L’an prochain, en L2, vous devrez choisir entre les 6 groupes suivant : 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4A5F85-DB37-01FD-9B12-AFA1FA17DA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700" dirty="0">
                <a:latin typeface="Garamond" panose="02020404030301010803" pitchFamily="18" charset="0"/>
              </a:rPr>
              <a:t>Le récit (S. </a:t>
            </a:r>
            <a:r>
              <a:rPr lang="fr-FR" sz="2700" dirty="0" err="1">
                <a:latin typeface="Garamond" panose="02020404030301010803" pitchFamily="18" charset="0"/>
              </a:rPr>
              <a:t>Danasségarane</a:t>
            </a:r>
            <a:r>
              <a:rPr lang="fr-FR" sz="2700" dirty="0"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endParaRPr lang="fr-FR" sz="27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r-FR" sz="2700" dirty="0">
                <a:latin typeface="Garamond" panose="02020404030301010803" pitchFamily="18" charset="0"/>
              </a:rPr>
              <a:t>L’identité personnelle (E. Marquer)</a:t>
            </a:r>
          </a:p>
          <a:p>
            <a:pPr marL="0" indent="0">
              <a:buNone/>
            </a:pPr>
            <a:endParaRPr lang="fr-FR" sz="27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r-FR" sz="2700" dirty="0">
                <a:latin typeface="Garamond" panose="02020404030301010803" pitchFamily="18" charset="0"/>
              </a:rPr>
              <a:t>L’individu dans l’histoire (A. Stephan)</a:t>
            </a:r>
          </a:p>
          <a:p>
            <a:pPr marL="0" indent="0">
              <a:buNone/>
            </a:pPr>
            <a:endParaRPr lang="fr-FR" sz="2700" dirty="0">
              <a:latin typeface="Garamond" panose="02020404030301010803" pitchFamily="18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62D44D-5FB9-E896-D37D-4424062871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700" dirty="0">
                <a:latin typeface="Garamond" panose="02020404030301010803" pitchFamily="18" charset="0"/>
              </a:rPr>
              <a:t>Mythe et idéologie (S. </a:t>
            </a:r>
            <a:r>
              <a:rPr lang="fr-FR" sz="2700" dirty="0" err="1">
                <a:latin typeface="Garamond" panose="02020404030301010803" pitchFamily="18" charset="0"/>
              </a:rPr>
              <a:t>Chomenidis</a:t>
            </a:r>
            <a:r>
              <a:rPr lang="fr-FR" sz="2700" dirty="0"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endParaRPr lang="fr-FR" sz="27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r-FR" sz="2700" dirty="0">
                <a:latin typeface="Garamond" panose="02020404030301010803" pitchFamily="18" charset="0"/>
              </a:rPr>
              <a:t>La technique (V. Denis)</a:t>
            </a:r>
          </a:p>
          <a:p>
            <a:pPr marL="0" indent="0">
              <a:buNone/>
            </a:pPr>
            <a:endParaRPr lang="fr-FR" sz="27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r-FR" sz="2700" dirty="0">
                <a:latin typeface="Garamond" panose="02020404030301010803" pitchFamily="18" charset="0"/>
              </a:rPr>
              <a:t>L’idée de progrès (A. </a:t>
            </a:r>
            <a:r>
              <a:rPr lang="fr-FR" sz="2700" dirty="0" err="1">
                <a:latin typeface="Garamond" panose="02020404030301010803" pitchFamily="18" charset="0"/>
              </a:rPr>
              <a:t>Yuva</a:t>
            </a:r>
            <a:r>
              <a:rPr lang="fr-FR" sz="2700" dirty="0"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endParaRPr lang="fr-FR" sz="2700" dirty="0">
              <a:latin typeface="Garamond" panose="02020404030301010803" pitchFamily="18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74040E-87F3-A20D-8079-343C660E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90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b="1" dirty="0">
                <a:solidFill>
                  <a:srgbClr val="800000"/>
                </a:solidFill>
              </a:rPr>
              <a:t>Méthodologie, tutorat, direction des études</a:t>
            </a:r>
            <a:br>
              <a:rPr lang="fr-FR" b="1" dirty="0">
                <a:solidFill>
                  <a:srgbClr val="800000"/>
                </a:solidFill>
              </a:rPr>
            </a:br>
            <a:endParaRPr lang="fr-FR" sz="3100" b="1" dirty="0">
              <a:solidFill>
                <a:srgbClr val="8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44579"/>
            <a:ext cx="8229600" cy="438158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Le cours de </a:t>
            </a:r>
            <a:r>
              <a:rPr lang="fr-FR" b="1" dirty="0"/>
              <a:t>méthodologie</a:t>
            </a:r>
            <a:r>
              <a:rPr lang="fr-FR" dirty="0">
                <a:solidFill>
                  <a:srgbClr val="800000"/>
                </a:solidFill>
              </a:rPr>
              <a:t> </a:t>
            </a:r>
            <a:r>
              <a:rPr lang="fr-FR" dirty="0"/>
              <a:t>est fondamental : apprentissage des méthodes du commentaire de texte et de la dissertation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En complément:</a:t>
            </a:r>
          </a:p>
          <a:p>
            <a:pPr algn="just">
              <a:buFontTx/>
              <a:buChar char="-"/>
            </a:pPr>
            <a:r>
              <a:rPr lang="fr-FR" dirty="0"/>
              <a:t>le </a:t>
            </a:r>
            <a:r>
              <a:rPr lang="fr-FR" b="1" dirty="0"/>
              <a:t>tutorat </a:t>
            </a:r>
            <a:r>
              <a:rPr lang="fr-FR" dirty="0"/>
              <a:t>: 4 tuteurs assurent des permanences hebdomadaires (aide personnalisée).</a:t>
            </a:r>
          </a:p>
          <a:p>
            <a:pPr algn="just">
              <a:buFontTx/>
              <a:buChar char="-"/>
            </a:pPr>
            <a:r>
              <a:rPr lang="fr-FR" dirty="0"/>
              <a:t>Antoine Claverie : </a:t>
            </a:r>
            <a:r>
              <a:rPr lang="fr-FR" b="1" dirty="0"/>
              <a:t>lundi 9h - 12h.</a:t>
            </a:r>
          </a:p>
          <a:p>
            <a:pPr algn="just">
              <a:buFontTx/>
              <a:buChar char="-"/>
            </a:pPr>
            <a:r>
              <a:rPr lang="fr-FR" dirty="0"/>
              <a:t>Camille Bonnet : </a:t>
            </a:r>
            <a:r>
              <a:rPr lang="fr-FR" b="1" dirty="0"/>
              <a:t>mercredi 13h - 16h</a:t>
            </a:r>
          </a:p>
          <a:p>
            <a:pPr algn="just">
              <a:buFontTx/>
              <a:buChar char="-"/>
            </a:pPr>
            <a:r>
              <a:rPr lang="fr-FR" dirty="0"/>
              <a:t>Les dates seront communiquées par courriel. La salle: </a:t>
            </a:r>
            <a:r>
              <a:rPr lang="fr-FR" b="1" dirty="0"/>
              <a:t>C1606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Pour les questions relatives au parcours pédagogique, contacter le </a:t>
            </a:r>
            <a:r>
              <a:rPr lang="fr-FR" b="1" dirty="0"/>
              <a:t>directeur des études</a:t>
            </a:r>
            <a:r>
              <a:rPr lang="fr-FR" dirty="0"/>
              <a:t>, Thibault </a:t>
            </a:r>
            <a:r>
              <a:rPr lang="fr-FR" dirty="0" err="1"/>
              <a:t>Barrier</a:t>
            </a:r>
            <a:r>
              <a:rPr lang="fr-FR" dirty="0"/>
              <a:t> : </a:t>
            </a:r>
            <a:r>
              <a:rPr lang="fr-FR" dirty="0">
                <a:hlinkClick r:id="rId2"/>
              </a:rPr>
              <a:t>detu.ufr10@univ-paris1.fr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ou aller le voir lors de ses </a:t>
            </a:r>
            <a:r>
              <a:rPr lang="fr-FR" b="1" dirty="0"/>
              <a:t>permanences, sur rendez-vous.</a:t>
            </a: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3CC0D3-E7EB-86B5-C83E-D795C382D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43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5ABD36-7C60-7BE3-FC16-841EA38F5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827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800000"/>
                </a:solidFill>
              </a:rPr>
              <a:t>Entraînement à l’expression écrite et orale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7A1C15-A6E3-FEF8-332D-C74F477A3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25000" lnSpcReduction="20000"/>
          </a:bodyPr>
          <a:lstStyle/>
          <a:p>
            <a:pPr algn="just">
              <a:buFontTx/>
              <a:buChar char="-"/>
            </a:pPr>
            <a:r>
              <a:rPr lang="fr-FR" sz="5600" dirty="0"/>
              <a:t>Dispositif spécifique à l’UFR de philosophie. Cours facultatifs donnant lieu à un bonus (maximum + 0,5 point sur la moyenne générale du semestre).</a:t>
            </a:r>
          </a:p>
          <a:p>
            <a:pPr algn="just">
              <a:buFontTx/>
              <a:buChar char="-"/>
            </a:pPr>
            <a:endParaRPr lang="fr-FR" sz="5600" dirty="0"/>
          </a:p>
          <a:p>
            <a:pPr algn="just">
              <a:buFontTx/>
              <a:buChar char="-"/>
            </a:pPr>
            <a:r>
              <a:rPr lang="fr-FR" sz="5600" b="1" u="sng" dirty="0"/>
              <a:t>Expression écrite</a:t>
            </a:r>
            <a:r>
              <a:rPr lang="fr-FR" sz="5600" dirty="0"/>
              <a:t>, </a:t>
            </a:r>
            <a:r>
              <a:rPr lang="fr-FR" sz="5600" b="1" dirty="0"/>
              <a:t>mercredi matin, 10h-11h30, salle B706</a:t>
            </a:r>
            <a:r>
              <a:rPr lang="fr-FR" sz="5600" dirty="0"/>
              <a:t>. Enseignante : Manon Martin Négret. Début la seconde semaine des cours. Cours annuel</a:t>
            </a:r>
          </a:p>
          <a:p>
            <a:pPr algn="just">
              <a:buFontTx/>
              <a:buChar char="-"/>
            </a:pPr>
            <a:endParaRPr lang="fr-FR" sz="5600" dirty="0"/>
          </a:p>
          <a:p>
            <a:pPr algn="just">
              <a:buFontTx/>
              <a:buChar char="-"/>
            </a:pPr>
            <a:r>
              <a:rPr lang="fr-FR" sz="5600" b="1" dirty="0"/>
              <a:t>E</a:t>
            </a:r>
            <a:r>
              <a:rPr lang="fr-FR" sz="5600" b="1" u="sng" dirty="0"/>
              <a:t>xpression orale </a:t>
            </a:r>
            <a:r>
              <a:rPr lang="fr-FR" sz="5600" u="sng" dirty="0"/>
              <a:t>: </a:t>
            </a:r>
            <a:r>
              <a:rPr lang="fr-FR" sz="5600" dirty="0"/>
              <a:t>« Prise de parole et présentation d’une argumentation en public », devant 3 condisciples et </a:t>
            </a:r>
            <a:r>
              <a:rPr lang="fr-FR" sz="5600" dirty="0" err="1"/>
              <a:t>un.e</a:t>
            </a:r>
            <a:r>
              <a:rPr lang="fr-FR" sz="5600" dirty="0"/>
              <a:t> </a:t>
            </a:r>
            <a:r>
              <a:rPr lang="fr-FR" sz="5600" dirty="0" err="1"/>
              <a:t>enseignant.e</a:t>
            </a:r>
            <a:r>
              <a:rPr lang="fr-FR" sz="5600" dirty="0"/>
              <a:t>  </a:t>
            </a:r>
          </a:p>
          <a:p>
            <a:pPr algn="just">
              <a:buFontTx/>
              <a:buChar char="-"/>
            </a:pPr>
            <a:endParaRPr lang="fr-FR" sz="5600" dirty="0"/>
          </a:p>
          <a:p>
            <a:pPr algn="just">
              <a:buFontTx/>
              <a:buChar char="-"/>
            </a:pPr>
            <a:r>
              <a:rPr lang="fr-FR" sz="5600" b="1" dirty="0"/>
              <a:t>inscription sur l’ENT </a:t>
            </a:r>
            <a:r>
              <a:rPr lang="fr-FR" sz="5600" dirty="0"/>
              <a:t>requise pour établir en planning annuel (un guide utilisateur se trouve sur la page d’accueil): </a:t>
            </a:r>
          </a:p>
          <a:p>
            <a:pPr algn="just">
              <a:buFontTx/>
              <a:buChar char="-"/>
            </a:pPr>
            <a:r>
              <a:rPr lang="fr-FR" sz="5600" dirty="0"/>
              <a:t>Onglet « Rendez-vous Scolarité »</a:t>
            </a:r>
          </a:p>
          <a:p>
            <a:pPr algn="just">
              <a:buFontTx/>
              <a:buChar char="-"/>
            </a:pPr>
            <a:r>
              <a:rPr lang="fr-FR" sz="5600" dirty="0"/>
              <a:t>Cliquez sur le menu Planning&gt; Réservations</a:t>
            </a:r>
          </a:p>
          <a:p>
            <a:pPr algn="just">
              <a:buFontTx/>
              <a:buChar char="-"/>
            </a:pPr>
            <a:r>
              <a:rPr lang="fr-FR" sz="5600" dirty="0"/>
              <a:t>Choisir « Prise de parole et présentation d’une argumentation Philosophie » </a:t>
            </a:r>
          </a:p>
          <a:p>
            <a:pPr algn="just">
              <a:buFontTx/>
              <a:buChar char="-"/>
            </a:pPr>
            <a:endParaRPr lang="fr-FR" sz="5600" u="sng" dirty="0"/>
          </a:p>
          <a:p>
            <a:pPr marL="0" indent="0" algn="ctr">
              <a:buNone/>
            </a:pPr>
            <a:r>
              <a:rPr lang="fr-FR" sz="5600" u="sng" dirty="0"/>
              <a:t>Les séances auront lieu </a:t>
            </a:r>
            <a:r>
              <a:rPr lang="fr-FR" sz="5600" dirty="0"/>
              <a:t>: </a:t>
            </a:r>
          </a:p>
          <a:p>
            <a:pPr algn="just">
              <a:buFontTx/>
              <a:buChar char="-"/>
            </a:pPr>
            <a:r>
              <a:rPr lang="fr-FR" sz="5600" dirty="0"/>
              <a:t>-Vendredi de 17h à 19h du 27 septembre au 8 novembre  (enseignant: Dimitri </a:t>
            </a:r>
            <a:r>
              <a:rPr lang="fr-FR" sz="5600" dirty="0" err="1"/>
              <a:t>Cunty</a:t>
            </a:r>
            <a:r>
              <a:rPr lang="fr-FR" sz="5600" dirty="0"/>
              <a:t>), salle B1205.</a:t>
            </a:r>
          </a:p>
          <a:p>
            <a:pPr algn="just">
              <a:buFontTx/>
              <a:buChar char="-"/>
            </a:pPr>
            <a:r>
              <a:rPr lang="fr-FR" sz="5600" dirty="0"/>
              <a:t>-Mercredi de 17h30 à 19h30 du 13 novembre au 18 décembre (4 autres intervenants), salle C2203. </a:t>
            </a:r>
          </a:p>
          <a:p>
            <a:pPr algn="just">
              <a:buFontTx/>
              <a:buChar char="-"/>
            </a:pPr>
            <a:r>
              <a:rPr lang="fr-FR" sz="5600" dirty="0"/>
              <a:t>Semestre 2, Mercredi, 17h30-19h30, salle B1302,  à partir du mercredi 5 février (seconde semaine de cours). 5 autres intervenants.</a:t>
            </a:r>
          </a:p>
          <a:p>
            <a:pPr algn="just">
              <a:buFontTx/>
              <a:buChar char="-"/>
            </a:pPr>
            <a:endParaRPr lang="fr-FR" sz="5600" dirty="0"/>
          </a:p>
          <a:p>
            <a:pPr algn="just">
              <a:buFontTx/>
              <a:buChar char="-"/>
            </a:pPr>
            <a:r>
              <a:rPr lang="fr-FR" sz="5600" dirty="0"/>
              <a:t>Hors UFR de philo, </a:t>
            </a:r>
            <a:r>
              <a:rPr lang="fr-FR" sz="5600" b="1" dirty="0" err="1"/>
              <a:t>Sorb’rising</a:t>
            </a:r>
            <a:r>
              <a:rPr lang="fr-FR" sz="5600" b="1" dirty="0"/>
              <a:t> : </a:t>
            </a:r>
            <a:r>
              <a:rPr lang="fr-FR" sz="5600" dirty="0"/>
              <a:t>autre dispositif pluridisciplinaire axé sur les sciences humaines. Groupes de 30 étudiants. Inscription bureau B701 (ascenseur vert) pour des cours le mardi (3 groupes).</a:t>
            </a:r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DAB4A8-62BF-BC01-5FD9-ADA93F38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366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800000"/>
                </a:solidFill>
              </a:rPr>
              <a:t>TPLE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800000"/>
                </a:solidFill>
              </a:rPr>
              <a:t>Etude de Textes Philosophiques en Langues Etrangères</a:t>
            </a:r>
          </a:p>
          <a:p>
            <a:pPr marL="0" indent="0">
              <a:buNone/>
            </a:pPr>
            <a:r>
              <a:rPr lang="fr-FR" dirty="0"/>
              <a:t>Etude des textes philosophiques dans leur langue d’origine (anglais, allemand, espagnol, italien, grec, latin)</a:t>
            </a:r>
          </a:p>
          <a:p>
            <a:pPr marL="0" indent="0">
              <a:buNone/>
            </a:pPr>
            <a:r>
              <a:rPr lang="fr-FR" dirty="0"/>
              <a:t>Choix du TPLE en fonction de sa connaissance de la langue</a:t>
            </a:r>
          </a:p>
          <a:p>
            <a:pPr marL="0" indent="0">
              <a:buNone/>
            </a:pPr>
            <a:r>
              <a:rPr lang="fr-FR" dirty="0"/>
              <a:t>Epreuve de traduction et d’explication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6880EA-107B-E366-4150-E9044493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3F8E-FDE9-A64D-A79B-5CBCB67DF07E}" type="slidenum">
              <a:rPr lang="fr-FR" sz="1400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5527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B0CCB8-B0F3-FEDC-558F-DF311CA5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Bibliothèque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FF3133-BC07-30E6-DF35-6C8B677B4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La bibliothèque universitaire Pierre Mendès France vous accueille au 5e étage (ascenseurs verts)</a:t>
            </a:r>
          </a:p>
          <a:p>
            <a:r>
              <a:rPr lang="fr-FR" dirty="0"/>
              <a:t>du lundi au vendredi 9h-20h et le samedi 10h-18h30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Entrée sur présentation de la carte d'étudiant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Contact pour les personnes en situation de handicap : </a:t>
            </a:r>
            <a:r>
              <a:rPr lang="fr-FR" b="1" dirty="0">
                <a:hlinkClick r:id="rId2"/>
              </a:rPr>
              <a:t>bibacces@univ-paris1.fr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Début de la formation à la recherche documentaire, </a:t>
            </a:r>
            <a:r>
              <a:rPr lang="fr-FR" b="1" dirty="0"/>
              <a:t>BIBLIOBASE</a:t>
            </a:r>
            <a:r>
              <a:rPr lang="fr-FR" dirty="0"/>
              <a:t> : 1er octobre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Des formations complémentaires et sur-mesure à votre disposition pour vous accompagner : </a:t>
            </a:r>
            <a:r>
              <a:rPr lang="fr-FR" dirty="0" err="1"/>
              <a:t>biblioflash</a:t>
            </a:r>
            <a:r>
              <a:rPr lang="fr-FR" dirty="0"/>
              <a:t> et </a:t>
            </a:r>
            <a:r>
              <a:rPr lang="fr-FR" dirty="0" err="1"/>
              <a:t>formaflex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3D8C50-939D-BBF6-C8F5-959B393E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043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193895"/>
          </a:xfrm>
        </p:spPr>
        <p:txBody>
          <a:bodyPr>
            <a:normAutofit fontScale="90000"/>
          </a:bodyPr>
          <a:lstStyle/>
          <a:p>
            <a:r>
              <a:rPr lang="fr-FR" dirty="0"/>
              <a:t>		</a:t>
            </a:r>
            <a:br>
              <a:rPr lang="fr-FR" dirty="0"/>
            </a:br>
            <a:r>
              <a:rPr lang="fr-FR" sz="4000" b="1" dirty="0">
                <a:solidFill>
                  <a:schemeClr val="accent2"/>
                </a:solidFill>
              </a:rPr>
              <a:t> Après la L1 Propédeutique:  </a:t>
            </a:r>
            <a:br>
              <a:rPr lang="fr-FR" sz="4000" b="1" dirty="0">
                <a:solidFill>
                  <a:schemeClr val="accent2"/>
                </a:solidFill>
              </a:rPr>
            </a:br>
            <a:br>
              <a:rPr lang="fr-FR" sz="4000" b="1" dirty="0">
                <a:solidFill>
                  <a:schemeClr val="accent2"/>
                </a:solidFill>
              </a:rPr>
            </a:br>
            <a:r>
              <a:rPr lang="fr-FR" sz="4000" b="1" dirty="0">
                <a:solidFill>
                  <a:schemeClr val="accent2"/>
                </a:solidFill>
              </a:rPr>
              <a:t>-&gt; L2 philosophie Parcours Humanités</a:t>
            </a:r>
            <a:br>
              <a:rPr lang="fr-FR" sz="4000" b="1" dirty="0">
                <a:solidFill>
                  <a:schemeClr val="accent2"/>
                </a:solidFill>
              </a:rPr>
            </a:br>
            <a:r>
              <a:rPr lang="fr-FR" sz="4000" b="1" dirty="0">
                <a:solidFill>
                  <a:schemeClr val="accent2"/>
                </a:solidFill>
              </a:rPr>
              <a:t>OU</a:t>
            </a:r>
            <a:br>
              <a:rPr lang="fr-FR" sz="4000" b="1" dirty="0">
                <a:solidFill>
                  <a:schemeClr val="accent2"/>
                </a:solidFill>
              </a:rPr>
            </a:br>
            <a:br>
              <a:rPr lang="fr-FR" sz="4000" b="1" dirty="0">
                <a:solidFill>
                  <a:schemeClr val="accent2"/>
                </a:solidFill>
              </a:rPr>
            </a:br>
            <a:r>
              <a:rPr lang="fr-FR" sz="4000" b="1" dirty="0">
                <a:solidFill>
                  <a:schemeClr val="accent2"/>
                </a:solidFill>
              </a:rPr>
              <a:t>-&gt; L2 philosophie Parcours Logique et Culture scientifique</a:t>
            </a:r>
            <a:br>
              <a:rPr lang="fr-FR" sz="4000" dirty="0">
                <a:solidFill>
                  <a:schemeClr val="accent2"/>
                </a:solidFill>
              </a:rPr>
            </a:br>
            <a:br>
              <a:rPr lang="fr-FR" sz="4000" dirty="0">
                <a:solidFill>
                  <a:srgbClr val="FF0000"/>
                </a:solidFill>
              </a:rPr>
            </a:b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829443-80FC-1A3B-C30A-3CB14DA3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31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DBA4B7-D832-614C-B023-7E521046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informations pour cette rentrée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83817E-6B11-FD46-A514-2A96BF607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Site internet de l’Université Paris 1: </a:t>
            </a:r>
            <a:r>
              <a:rPr lang="fr-FR" dirty="0">
                <a:hlinkClick r:id="rId2"/>
              </a:rPr>
              <a:t>https://www.pantheonsorbonne.fr/</a:t>
            </a:r>
            <a:endParaRPr lang="fr-FR" dirty="0"/>
          </a:p>
          <a:p>
            <a:r>
              <a:rPr lang="fr-FR" dirty="0"/>
              <a:t>Site de l’UFR 10 de Philosophie, mention Licence 1 et 2: </a:t>
            </a:r>
            <a:r>
              <a:rPr lang="fr-FR" dirty="0">
                <a:hlinkClick r:id="rId3"/>
              </a:rPr>
              <a:t>https://philosophie.pantheonsorbonne.fr/</a:t>
            </a:r>
            <a:r>
              <a:rPr lang="fr-FR" dirty="0"/>
              <a:t>, puis dans le menu déroulant « formations », cliquez sur Licences 1 &amp; 2. Les brochures sont alors téléchargeables en ligne sous le titre « bibliographie L1 S1 ».</a:t>
            </a:r>
          </a:p>
          <a:p>
            <a:r>
              <a:rPr lang="fr-FR" dirty="0"/>
              <a:t>L’offre de formation (liste des cours ou groupes proposés par matière) est présentée dans le fichier intitulé « emploi du temps » à partir duquel vous composerez votre emploi du temps personnel.  </a:t>
            </a:r>
          </a:p>
          <a:p>
            <a:r>
              <a:rPr lang="fr-FR" dirty="0"/>
              <a:t>L’ENT (Environnement numérique de Travail) accessible une fois votre inscription faite. </a:t>
            </a:r>
          </a:p>
          <a:p>
            <a:r>
              <a:rPr lang="fr-FR" dirty="0"/>
              <a:t>Accès aux EPI (Espaces Pédagogiques Interactifs) des cours.</a:t>
            </a:r>
          </a:p>
          <a:p>
            <a:r>
              <a:rPr lang="fr-FR" dirty="0"/>
              <a:t>Boîte mail prénom.nom@etu.univ-paris1.fr à consulter quotidiennement.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0B420A-0DE2-C356-FB8B-CF1DC335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834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8C2854-7F3D-1744-9101-B65400509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670"/>
            <a:ext cx="9144000" cy="629866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E40B59-0B8A-A05F-D84B-133A11CAC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614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9961D1-B83F-7E43-ADBD-155AD454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96" y="274638"/>
            <a:ext cx="8304904" cy="45719"/>
          </a:xfrm>
        </p:spPr>
        <p:txBody>
          <a:bodyPr>
            <a:normAutofit fontScale="90000"/>
          </a:bodyPr>
          <a:lstStyle/>
          <a:p>
            <a:r>
              <a:rPr lang="fr-FR" dirty="0"/>
              <a:t>   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A510ADE-60F9-0C49-B87E-D994371A0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896" y="618884"/>
            <a:ext cx="8541612" cy="571737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CC2467-33EA-BF06-FEC2-42EC4A69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371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B1592F-F101-40D5-A66C-49DA9015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Liens utiles pour le parcours « logique et culture scientifique »: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6D3C70-1F6B-426E-A65F-CBD6684A1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idéo de présentation de la formation en logique</a:t>
            </a:r>
          </a:p>
          <a:p>
            <a:pPr marL="0" indent="0">
              <a:buNone/>
            </a:pP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site de l'UFR --&gt; licence 1&amp;2 --&gt; parcours Logique et culture scientifique</a:t>
            </a:r>
          </a:p>
          <a:p>
            <a:pPr marL="0" indent="0">
              <a:buNone/>
            </a:pPr>
            <a:endParaRPr lang="fr-F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ortail de la formation en logique:</a:t>
            </a:r>
            <a:br>
              <a:rPr lang="fr-FR" dirty="0"/>
            </a:br>
            <a:r>
              <a:rPr lang="fr-FR" b="0" i="0" dirty="0">
                <a:effectLst/>
                <a:latin typeface="Arial" panose="020B0604020202020204" pitchFamily="34" charset="0"/>
                <a:hlinkClick r:id="rId2"/>
              </a:rPr>
              <a:t>https://cours.univ-paris1.fr/portail-logique</a:t>
            </a:r>
            <a:endParaRPr lang="fr-FR" b="0" i="0" dirty="0">
              <a:effectLst/>
              <a:latin typeface="Arial" panose="020B0604020202020204" pitchFamily="34" charset="0"/>
            </a:endParaRPr>
          </a:p>
          <a:p>
            <a:endParaRPr lang="fr-FR" b="0" i="0" dirty="0">
              <a:effectLst/>
              <a:latin typeface="Arial" panose="020B0604020202020204" pitchFamily="34" charset="0"/>
            </a:endParaRPr>
          </a:p>
          <a:p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Manuel de la formation en logique en L1 et L2:</a:t>
            </a:r>
            <a:br>
              <a:rPr lang="fr-FR" dirty="0"/>
            </a:b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Pierre Wagner, </a:t>
            </a:r>
            <a:r>
              <a:rPr lang="fr-F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Logique et philosophie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Paris, Ellipses, 2014.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Chaîne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Youtube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l’équipe IHPST pour les thèmes de recherche:</a:t>
            </a:r>
          </a:p>
          <a:p>
            <a:pPr marL="0" indent="0">
              <a:buNone/>
            </a:pP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https://www.youtube.com/watch?v=3jtQOS-8uxg</a:t>
            </a:r>
            <a:br>
              <a:rPr lang="fr-FR" dirty="0"/>
            </a:b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https://www.youtube.com/watch?v=yaCw9Gj05Wc</a:t>
            </a:r>
            <a:br>
              <a:rPr lang="fr-FR" dirty="0"/>
            </a:b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https://www.youtube.com/watch?v=xfMLcrBcmik</a:t>
            </a:r>
            <a:br>
              <a:rPr lang="fr-FR" dirty="0"/>
            </a:b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https://www.youtube.com/watch?v=08nJHJjurd4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8085F6-43A5-2051-D407-41974846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26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245629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rgbClr val="C0504D"/>
                </a:solidFill>
              </a:rPr>
              <a:t>II. Doubles licences</a:t>
            </a:r>
            <a:br>
              <a:rPr lang="fr-FR" sz="5400" b="1" dirty="0">
                <a:solidFill>
                  <a:srgbClr val="C0504D"/>
                </a:solidFill>
              </a:rPr>
            </a:br>
            <a:r>
              <a:rPr lang="fr-FR" sz="5400" b="1" dirty="0">
                <a:solidFill>
                  <a:srgbClr val="C0504D"/>
                </a:solidFill>
              </a:rPr>
              <a:t>ET </a:t>
            </a:r>
            <a:br>
              <a:rPr lang="fr-FR" sz="5400" b="1" dirty="0">
                <a:solidFill>
                  <a:srgbClr val="C0504D"/>
                </a:solidFill>
              </a:rPr>
            </a:br>
            <a:r>
              <a:rPr lang="fr-FR" sz="5400" b="1" dirty="0">
                <a:solidFill>
                  <a:srgbClr val="C0504D"/>
                </a:solidFill>
              </a:rPr>
              <a:t>Double parcours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E229A1-4A80-67D1-BAE4-4DB6FADE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977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2400" y="287867"/>
            <a:ext cx="87376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800000"/>
                </a:solidFill>
              </a:rPr>
              <a:t>Doubles licences:</a:t>
            </a:r>
          </a:p>
          <a:p>
            <a:pPr marL="571500" indent="-571500">
              <a:buFontTx/>
              <a:buChar char="-"/>
            </a:pPr>
            <a:r>
              <a:rPr lang="fr-FR" sz="3600" dirty="0"/>
              <a:t>philosophie – droit (Isabelle Aubert)</a:t>
            </a:r>
          </a:p>
          <a:p>
            <a:pPr marL="571500" indent="-571500">
              <a:buFontTx/>
              <a:buChar char="-"/>
            </a:pPr>
            <a:r>
              <a:rPr lang="fr-FR" sz="3600" dirty="0"/>
              <a:t>philosophie – science politique (Ronan de </a:t>
            </a:r>
            <a:r>
              <a:rPr lang="fr-FR" sz="3600" dirty="0" err="1"/>
              <a:t>Calan</a:t>
            </a:r>
            <a:r>
              <a:rPr lang="fr-FR" sz="3600" dirty="0"/>
              <a:t>)</a:t>
            </a:r>
          </a:p>
          <a:p>
            <a:pPr marL="571500" indent="-571500">
              <a:buFontTx/>
              <a:buChar char="-"/>
            </a:pPr>
            <a:r>
              <a:rPr lang="fr-FR" sz="3600" dirty="0"/>
              <a:t>philosophie – lettres (Ronan de </a:t>
            </a:r>
            <a:r>
              <a:rPr lang="fr-FR" sz="3600" dirty="0" err="1"/>
              <a:t>Calan</a:t>
            </a:r>
            <a:r>
              <a:rPr lang="fr-FR" sz="3600" dirty="0"/>
              <a:t>)</a:t>
            </a:r>
          </a:p>
          <a:p>
            <a:pPr marL="571500" indent="-571500">
              <a:buFontTx/>
              <a:buChar char="-"/>
            </a:pPr>
            <a:r>
              <a:rPr lang="fr-FR" sz="3600" dirty="0"/>
              <a:t>philosophie – histoire (Stéphane Marchand)</a:t>
            </a:r>
          </a:p>
          <a:p>
            <a:pPr marL="571500" indent="-571500">
              <a:buFontTx/>
              <a:buChar char="-"/>
            </a:pPr>
            <a:r>
              <a:rPr lang="fr-FR" sz="3600" dirty="0"/>
              <a:t>philosophie – économie (Magali </a:t>
            </a:r>
            <a:r>
              <a:rPr lang="fr-FR" sz="3600" dirty="0" err="1"/>
              <a:t>Bessone</a:t>
            </a:r>
            <a:r>
              <a:rPr lang="fr-FR" sz="3600" dirty="0"/>
              <a:t>)</a:t>
            </a:r>
          </a:p>
          <a:p>
            <a:r>
              <a:rPr lang="fr-FR" sz="3600" dirty="0"/>
              <a:t> </a:t>
            </a:r>
          </a:p>
          <a:p>
            <a:r>
              <a:rPr lang="fr-FR" sz="3600" b="1" dirty="0">
                <a:solidFill>
                  <a:srgbClr val="800000"/>
                </a:solidFill>
              </a:rPr>
              <a:t>Double parcours: </a:t>
            </a:r>
          </a:p>
          <a:p>
            <a:r>
              <a:rPr lang="fr-FR" sz="3600" dirty="0"/>
              <a:t>Licence philosophie parcours sociologie (Valérie </a:t>
            </a:r>
            <a:r>
              <a:rPr lang="fr-FR" sz="3600" dirty="0" err="1"/>
              <a:t>Souffron</a:t>
            </a:r>
            <a:r>
              <a:rPr lang="fr-FR" sz="3600" dirty="0"/>
              <a:t>, Marco </a:t>
            </a:r>
            <a:r>
              <a:rPr lang="fr-FR" sz="3600" dirty="0" err="1"/>
              <a:t>Saraceno</a:t>
            </a:r>
            <a:r>
              <a:rPr lang="fr-FR" sz="3600" dirty="0"/>
              <a:t>)</a:t>
            </a:r>
          </a:p>
          <a:p>
            <a:endParaRPr lang="fr-FR" sz="3600" dirty="0"/>
          </a:p>
          <a:p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55581E-21DF-8EA3-AC2B-18140A4F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876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4001" y="677334"/>
            <a:ext cx="8669866" cy="5448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/>
              <a:t>Double licence: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FF0000"/>
                </a:solidFill>
              </a:rPr>
              <a:t>2 diplômes </a:t>
            </a:r>
            <a:r>
              <a:rPr lang="fr-FR" sz="3600" dirty="0"/>
              <a:t>à l’issue de la 3</a:t>
            </a:r>
            <a:r>
              <a:rPr lang="fr-FR" sz="3600" baseline="30000" dirty="0"/>
              <a:t>e</a:t>
            </a:r>
            <a:r>
              <a:rPr lang="fr-FR" sz="3600" dirty="0"/>
              <a:t> année de licence</a:t>
            </a:r>
          </a:p>
          <a:p>
            <a:pPr marL="0" indent="0">
              <a:buNone/>
            </a:pPr>
            <a:r>
              <a:rPr lang="fr-FR" sz="3600" dirty="0"/>
              <a:t>(ex. licence de philosophie ET licence d’histoire)</a:t>
            </a:r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3600" b="1" dirty="0"/>
              <a:t>Double parcours:</a:t>
            </a:r>
          </a:p>
          <a:p>
            <a:pPr marL="0" indent="0">
              <a:buNone/>
            </a:pPr>
            <a:r>
              <a:rPr lang="fr-FR" sz="3600" dirty="0"/>
              <a:t> </a:t>
            </a:r>
            <a:r>
              <a:rPr lang="fr-FR" sz="3600" b="1" dirty="0">
                <a:solidFill>
                  <a:srgbClr val="FF0000"/>
                </a:solidFill>
              </a:rPr>
              <a:t>1 diplôme </a:t>
            </a:r>
            <a:r>
              <a:rPr lang="fr-FR" sz="3600" dirty="0"/>
              <a:t>à l’issue de la 3</a:t>
            </a:r>
            <a:r>
              <a:rPr lang="fr-FR" sz="3600" baseline="30000" dirty="0"/>
              <a:t>e</a:t>
            </a:r>
            <a:r>
              <a:rPr lang="fr-FR" sz="3600" dirty="0"/>
              <a:t> année de licence</a:t>
            </a:r>
          </a:p>
          <a:p>
            <a:pPr marL="0" indent="0">
              <a:buNone/>
            </a:pPr>
            <a:r>
              <a:rPr lang="fr-FR" sz="3600" dirty="0"/>
              <a:t>(licence de philosophie)</a:t>
            </a: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C6C727-A99C-2848-FD0C-B11E0B2D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622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800000"/>
                </a:solidFill>
              </a:rPr>
              <a:t>Le PLAGIAT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18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Mentionner la référence de tout passage dont vous n’êtes </a:t>
            </a:r>
            <a:r>
              <a:rPr lang="fr-FR" b="1" dirty="0"/>
              <a:t>pas</a:t>
            </a:r>
            <a:r>
              <a:rPr lang="fr-FR" dirty="0"/>
              <a:t> l’auteur (citer la source: livre, article, internet…).</a:t>
            </a:r>
          </a:p>
          <a:p>
            <a:pPr marL="0" indent="0">
              <a:buNone/>
            </a:pPr>
            <a:r>
              <a:rPr lang="fr-FR" b="1" dirty="0"/>
              <a:t>					SINON</a:t>
            </a:r>
            <a:r>
              <a:rPr lang="fr-FR" dirty="0"/>
              <a:t> il y a plagiat.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 plagiat porte atteinte à la propriété intellectuelle. Il est </a:t>
            </a:r>
            <a:r>
              <a:rPr lang="fr-FR" b="1" dirty="0"/>
              <a:t>sanctionné</a:t>
            </a:r>
            <a:r>
              <a:rPr lang="fr-FR" dirty="0"/>
              <a:t> (commission disciplinaire de l’université).</a:t>
            </a:r>
          </a:p>
          <a:p>
            <a:pPr marL="0" indent="0">
              <a:buNone/>
            </a:pPr>
            <a:r>
              <a:rPr lang="fr-FR" dirty="0"/>
              <a:t>Dispositif de repérage: logiciels informatiques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9A7C19-63D5-7BA9-DECE-6E30D2AA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487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42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C0504D"/>
                </a:solidFill>
              </a:rPr>
              <a:t>Compensation et capitalisation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867" y="999067"/>
            <a:ext cx="8585199" cy="57065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000" b="1" dirty="0">
                <a:solidFill>
                  <a:srgbClr val="0000FF"/>
                </a:solidFill>
              </a:rPr>
              <a:t>Pour valider </a:t>
            </a:r>
            <a:r>
              <a:rPr lang="fr-FR" sz="3000" dirty="0"/>
              <a:t>une Unité d’Enseignement : effectuer </a:t>
            </a:r>
            <a:r>
              <a:rPr lang="fr-FR" sz="3000" b="1" dirty="0"/>
              <a:t>tous</a:t>
            </a:r>
            <a:r>
              <a:rPr lang="fr-FR" sz="3000" dirty="0"/>
              <a:t> les devoirs pendant le semestre et se présenter aux examens de </a:t>
            </a:r>
            <a:r>
              <a:rPr lang="fr-FR" sz="3000" b="1" dirty="0"/>
              <a:t>toutes </a:t>
            </a:r>
            <a:r>
              <a:rPr lang="fr-FR" sz="3000" dirty="0"/>
              <a:t>les matières de l’UE.</a:t>
            </a:r>
          </a:p>
          <a:p>
            <a:pPr marL="0" indent="0">
              <a:lnSpc>
                <a:spcPct val="70000"/>
              </a:lnSpc>
              <a:buNone/>
            </a:pPr>
            <a:endParaRPr lang="fr-FR" sz="3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fr-FR" sz="3000" dirty="0"/>
              <a:t>Au sein d’une UE validée ou non validée, toutes les matières où vous obtenez la moyenne (10/20) sont acquises (« </a:t>
            </a:r>
            <a:r>
              <a:rPr lang="fr-FR" sz="3000" b="1" dirty="0">
                <a:solidFill>
                  <a:srgbClr val="0000FF"/>
                </a:solidFill>
              </a:rPr>
              <a:t>notes capitalisables</a:t>
            </a:r>
            <a:r>
              <a:rPr lang="fr-FR" sz="3000" dirty="0"/>
              <a:t> »).</a:t>
            </a:r>
          </a:p>
          <a:p>
            <a:pPr marL="0" indent="0">
              <a:lnSpc>
                <a:spcPct val="70000"/>
              </a:lnSpc>
              <a:buNone/>
            </a:pPr>
            <a:endParaRPr lang="fr-FR" sz="3000" dirty="0"/>
          </a:p>
          <a:p>
            <a:pPr marL="0" indent="0">
              <a:buNone/>
            </a:pPr>
            <a:r>
              <a:rPr lang="fr-FR" sz="3000" b="1" dirty="0">
                <a:solidFill>
                  <a:srgbClr val="0000FF"/>
                </a:solidFill>
              </a:rPr>
              <a:t>La compensation</a:t>
            </a:r>
            <a:r>
              <a:rPr lang="fr-FR" sz="3000" dirty="0"/>
              <a:t> </a:t>
            </a:r>
            <a:r>
              <a:rPr lang="fr-FR" sz="3000" b="1" dirty="0">
                <a:solidFill>
                  <a:srgbClr val="0000FF"/>
                </a:solidFill>
              </a:rPr>
              <a:t>des notes (par UE) </a:t>
            </a:r>
            <a:r>
              <a:rPr lang="fr-FR" sz="3000" dirty="0"/>
              <a:t>est possible si et seulement si </a:t>
            </a:r>
            <a:r>
              <a:rPr lang="fr-FR" sz="3000" b="1" dirty="0"/>
              <a:t>toutes les </a:t>
            </a:r>
            <a:r>
              <a:rPr lang="fr-FR" sz="3000" dirty="0"/>
              <a:t>épreuves ont été passées.</a:t>
            </a:r>
          </a:p>
          <a:p>
            <a:pPr marL="0" indent="0">
              <a:buNone/>
            </a:pPr>
            <a:r>
              <a:rPr lang="fr-FR" sz="3000" dirty="0"/>
              <a:t>Une compensation </a:t>
            </a:r>
            <a:r>
              <a:rPr lang="fr-FR" sz="3000" u="sng" dirty="0"/>
              <a:t>annuelle</a:t>
            </a:r>
            <a:r>
              <a:rPr lang="fr-FR" sz="3000" dirty="0"/>
              <a:t> entre les deux semestres a lieu.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7B7299-5DE3-C236-73E1-F8A447B8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255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3D3694-DC51-4355-B3BC-949A418C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Aide sociale et psychologique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A75CEA-4252-4338-9E0B-F7BDE4987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dispositifs d’aide (sociale et psychologique) pour les étudiant.es de Paris 1:</a:t>
            </a:r>
            <a:br>
              <a:rPr lang="fr-FR" dirty="0"/>
            </a:br>
            <a:r>
              <a:rPr lang="fr-FR" dirty="0">
                <a:hlinkClick r:id="rId2"/>
              </a:rPr>
              <a:t>https://www.pantheonsorbonne.fr/aides</a:t>
            </a:r>
            <a:endParaRPr lang="fr-FR" dirty="0"/>
          </a:p>
          <a:p>
            <a:endParaRPr lang="fr-FR" dirty="0"/>
          </a:p>
          <a:p>
            <a:r>
              <a:rPr lang="fr-FR" dirty="0"/>
              <a:t>Lien vers la plateforme de signalement en cas de harcèlement ou de violences sexistes et sexuelles:</a:t>
            </a:r>
            <a:br>
              <a:rPr lang="fr-FR" dirty="0"/>
            </a:br>
            <a:r>
              <a:rPr lang="fr-FR" dirty="0">
                <a:hlinkClick r:id="rId3"/>
              </a:rPr>
              <a:t>https://www.pantheonsorbonne.fr/universite/engagements/plateforme-signalement-violences-sexistes-et-sexuelles-luniversite</a:t>
            </a:r>
            <a:br>
              <a:rPr lang="fr-FR" dirty="0"/>
            </a:b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94CF10-08CB-2AD0-5323-F1C32595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446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800000"/>
                </a:solidFill>
              </a:rPr>
              <a:t>Les contacts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18629"/>
          </a:xfrm>
        </p:spPr>
        <p:txBody>
          <a:bodyPr>
            <a:normAutofit/>
          </a:bodyPr>
          <a:lstStyle/>
          <a:p>
            <a:r>
              <a:rPr lang="fr-FR" dirty="0"/>
              <a:t>Secrétariat de philosophie, Sylvie </a:t>
            </a:r>
            <a:r>
              <a:rPr lang="fr-FR" dirty="0" err="1"/>
              <a:t>Piaulet</a:t>
            </a:r>
            <a:r>
              <a:rPr lang="fr-FR" dirty="0"/>
              <a:t> : 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philo1@univ-paris1.fr</a:t>
            </a:r>
            <a:endParaRPr lang="fr-FR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 du département, Pierre-Yves </a:t>
            </a:r>
            <a:r>
              <a:rPr lang="fr-FR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Quiviger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dirufr10@univ-paris1.fr</a:t>
            </a:r>
            <a:endParaRPr lang="fr-FR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 adjointe du département, direction de la licence, Sylvia </a:t>
            </a:r>
            <a:r>
              <a:rPr lang="fr-FR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Giocanti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sylvie.giocanti@univ-paris1.fr</a:t>
            </a:r>
            <a:endParaRPr lang="fr-FR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Directeur des études, Thibault </a:t>
            </a:r>
            <a:r>
              <a:rPr lang="fr-FR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Barrier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detu.ufr10@univ-paris1.fr</a:t>
            </a:r>
            <a:endParaRPr lang="fr-F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E96F92-E4E5-8766-708C-8B24024ED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0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17EB4E-6C47-EB4F-9975-205F25E1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 inscriptions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23026F-D179-FA42-A172-E61DB49CB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/>
              <a:t>Inscription administrative</a:t>
            </a:r>
            <a:r>
              <a:rPr lang="fr-FR" dirty="0"/>
              <a:t>: </a:t>
            </a:r>
            <a:r>
              <a:rPr lang="fr-FR" b="1" u="sng" dirty="0"/>
              <a:t>est annuelle et obligatoire</a:t>
            </a:r>
            <a:r>
              <a:rPr lang="fr-FR" dirty="0"/>
              <a:t>. Elle vous confère la qualité d’étudiant et donne lieu au paiement de vos droits d’inscription. L'inscription administrative est indispensable pour réaliser l'inscription pédagogique.</a:t>
            </a:r>
          </a:p>
          <a:p>
            <a:r>
              <a:rPr lang="fr-FR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2"/>
              </a:rPr>
              <a:t>https://primo.univ-paris1.fr/</a:t>
            </a:r>
            <a:endParaRPr lang="fr-FR" u="sng" dirty="0">
              <a:solidFill>
                <a:srgbClr val="0563C1"/>
              </a:solidFill>
              <a:effectLst/>
              <a:ea typeface="Calibri" panose="020F0502020204030204" pitchFamily="34" charset="0"/>
            </a:endParaRPr>
          </a:p>
          <a:p>
            <a:r>
              <a:rPr lang="fr-FR" b="0" i="0" u="none" strike="noStrike">
                <a:solidFill>
                  <a:srgbClr val="00326E"/>
                </a:solidFill>
                <a:effectLst/>
                <a:hlinkClick r:id="rId3"/>
              </a:rPr>
              <a:t>https://reins.univ-paris1.fr</a:t>
            </a:r>
            <a:r>
              <a:rPr lang="fr-FR" b="0" i="0" dirty="0">
                <a:solidFill>
                  <a:srgbClr val="333333"/>
                </a:solidFill>
                <a:effectLst/>
              </a:rPr>
              <a:t>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Contact : Centre Pierre Mendès France 90, rue de Tolbiac - 75013 Paris – Bureaux C1104 </a:t>
            </a:r>
            <a:r>
              <a:rPr lang="fr-FR" dirty="0">
                <a:sym typeface="Wingdings" pitchFamily="2" charset="2"/>
              </a:rPr>
              <a:t></a:t>
            </a:r>
            <a:r>
              <a:rPr lang="fr-FR" dirty="0"/>
              <a:t> </a:t>
            </a:r>
            <a:r>
              <a:rPr lang="fr-FR" dirty="0">
                <a:hlinkClick r:id="rId4"/>
              </a:rPr>
              <a:t>Inscriptions-Administratives@univ-paris1.fr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0D9D74-183C-04AE-796C-2376C7C2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898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DE8C2-DCD7-9F6B-0F75-70FBF116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 sur la rentrée 2025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A139F6-12A3-4A27-8ABC-3C3B8AA4B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/>
              <a:t>À l’intention des </a:t>
            </a:r>
            <a:r>
              <a:rPr lang="fr-FR" dirty="0" err="1"/>
              <a:t>futur.e.s</a:t>
            </a:r>
            <a:r>
              <a:rPr lang="fr-FR" dirty="0"/>
              <a:t> </a:t>
            </a:r>
            <a:r>
              <a:rPr lang="fr-FR" dirty="0" err="1"/>
              <a:t>étudiant.e.s</a:t>
            </a:r>
            <a:r>
              <a:rPr lang="fr-FR" dirty="0"/>
              <a:t> de L2 :</a:t>
            </a:r>
          </a:p>
          <a:p>
            <a:pPr marL="0" indent="0" algn="just">
              <a:buNone/>
            </a:pPr>
            <a:r>
              <a:rPr lang="fr-FR" dirty="0"/>
              <a:t>Les cours auront lieu pour l’essentiel sur le campus de la </a:t>
            </a:r>
            <a:r>
              <a:rPr lang="fr-FR" b="1" dirty="0"/>
              <a:t>Porte de la Chapelle</a:t>
            </a:r>
            <a:r>
              <a:rPr lang="fr-FR" dirty="0"/>
              <a:t>, Paris 18</a:t>
            </a:r>
            <a:r>
              <a:rPr lang="fr-FR" baseline="30000" dirty="0"/>
              <a:t>e</a:t>
            </a:r>
            <a:r>
              <a:rPr lang="fr-FR" dirty="0"/>
              <a:t>, dont la construction devrait être </a:t>
            </a:r>
            <a:r>
              <a:rPr lang="fr-FR"/>
              <a:t>achevée prochainement (</a:t>
            </a:r>
            <a:r>
              <a:rPr lang="fr-FR" dirty="0"/>
              <a:t>et très minoritairement au centre Pierre </a:t>
            </a:r>
            <a:r>
              <a:rPr lang="fr-FR"/>
              <a:t>Mendès France).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D014BC-FB61-F41D-0746-1BB647D3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176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6323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8000"/>
                </a:solidFill>
                <a:latin typeface="Copperplate Gothic Bold"/>
                <a:cs typeface="Copperplate Gothic Bold"/>
              </a:rPr>
              <a:t>Bonne rentrée</a:t>
            </a:r>
            <a:br>
              <a:rPr lang="fr-FR" b="1" dirty="0">
                <a:solidFill>
                  <a:srgbClr val="008000"/>
                </a:solidFill>
                <a:latin typeface="Copperplate Gothic Bold"/>
                <a:cs typeface="Copperplate Gothic Bold"/>
              </a:rPr>
            </a:br>
            <a:r>
              <a:rPr lang="fr-FR" b="1" dirty="0">
                <a:solidFill>
                  <a:srgbClr val="008000"/>
                </a:solidFill>
                <a:latin typeface="Copperplate Gothic Bold"/>
                <a:cs typeface="Copperplate Gothic Bold"/>
              </a:rPr>
              <a:t>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3D78BA-6E6B-0456-79F3-B597905B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364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C6B2D1-DB01-5A03-956D-576478479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Réunions doubles-licences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F382E3-8022-49C7-C71B-FE9DB7A85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r-FR" sz="2800" b="1" i="0" u="none" strike="noStrike" dirty="0">
                <a:solidFill>
                  <a:srgbClr val="171717"/>
                </a:solidFill>
                <a:effectLst/>
              </a:rPr>
              <a:t>5 septembre, de 12h à 13h, site PMF</a:t>
            </a:r>
            <a:endParaRPr lang="fr-FR" sz="2800" b="0" i="0" u="none" strike="noStrike" dirty="0">
              <a:solidFill>
                <a:srgbClr val="171717"/>
              </a:solidFill>
              <a:effectLst/>
            </a:endParaRPr>
          </a:p>
          <a:p>
            <a:pPr algn="l"/>
            <a:r>
              <a:rPr lang="fr-FR" sz="2800" b="0" i="0" u="none" strike="noStrike" dirty="0">
                <a:solidFill>
                  <a:srgbClr val="171717"/>
                </a:solidFill>
                <a:effectLst/>
              </a:rPr>
              <a:t>Philo-science politique : B1307</a:t>
            </a:r>
            <a:br>
              <a:rPr lang="fr-FR" sz="2800" b="0" i="0" u="none" strike="noStrike" dirty="0">
                <a:solidFill>
                  <a:srgbClr val="171717"/>
                </a:solidFill>
                <a:effectLst/>
              </a:rPr>
            </a:br>
            <a:r>
              <a:rPr lang="fr-FR" sz="2800" b="0" i="0" u="none" strike="noStrike" dirty="0">
                <a:solidFill>
                  <a:srgbClr val="171717"/>
                </a:solidFill>
                <a:effectLst/>
              </a:rPr>
              <a:t>Philo-lettres : AMPHI J</a:t>
            </a:r>
            <a:br>
              <a:rPr lang="fr-FR" sz="2800" b="0" i="0" u="none" strike="noStrike" dirty="0">
                <a:solidFill>
                  <a:srgbClr val="171717"/>
                </a:solidFill>
                <a:effectLst/>
              </a:rPr>
            </a:br>
            <a:r>
              <a:rPr lang="fr-FR" sz="2800" b="0" i="0" u="none" strike="noStrike" dirty="0">
                <a:solidFill>
                  <a:srgbClr val="171717"/>
                </a:solidFill>
                <a:effectLst/>
              </a:rPr>
              <a:t>Philo-sociologie L1-L2 : C2204 </a:t>
            </a:r>
            <a:br>
              <a:rPr lang="fr-FR" sz="2800" b="0" i="0" u="none" strike="noStrike" dirty="0">
                <a:solidFill>
                  <a:srgbClr val="171717"/>
                </a:solidFill>
                <a:effectLst/>
              </a:rPr>
            </a:br>
            <a:r>
              <a:rPr lang="fr-FR" sz="2800" b="0" i="0" u="none" strike="noStrike" dirty="0">
                <a:solidFill>
                  <a:srgbClr val="171717"/>
                </a:solidFill>
                <a:effectLst/>
              </a:rPr>
              <a:t>Philo-droit AMPHI L</a:t>
            </a:r>
            <a:br>
              <a:rPr lang="fr-FR" sz="2800" b="0" i="0" u="none" strike="noStrike" dirty="0">
                <a:solidFill>
                  <a:srgbClr val="171717"/>
                </a:solidFill>
                <a:effectLst/>
              </a:rPr>
            </a:br>
            <a:r>
              <a:rPr lang="fr-FR" sz="2800" b="0" i="0" u="none" strike="noStrike" dirty="0">
                <a:solidFill>
                  <a:srgbClr val="171717"/>
                </a:solidFill>
                <a:effectLst/>
              </a:rPr>
              <a:t>Philo-éco L1-L2-L3  AMPHI K</a:t>
            </a:r>
          </a:p>
          <a:p>
            <a:pPr algn="l"/>
            <a:r>
              <a:rPr lang="fr-FR" sz="2800" b="1" dirty="0">
                <a:solidFill>
                  <a:srgbClr val="171717"/>
                </a:solidFill>
              </a:rPr>
              <a:t>5 septembre</a:t>
            </a:r>
            <a:r>
              <a:rPr lang="fr-FR" sz="2800" dirty="0">
                <a:solidFill>
                  <a:srgbClr val="171717"/>
                </a:solidFill>
              </a:rPr>
              <a:t>, </a:t>
            </a:r>
            <a:r>
              <a:rPr lang="fr-FR" sz="2800" b="1" dirty="0">
                <a:solidFill>
                  <a:srgbClr val="171717"/>
                </a:solidFill>
              </a:rPr>
              <a:t>à 14h, </a:t>
            </a:r>
            <a:r>
              <a:rPr lang="fr-FR" sz="2800" dirty="0">
                <a:solidFill>
                  <a:srgbClr val="171717"/>
                </a:solidFill>
              </a:rPr>
              <a:t>Site Sorbonne (17 rue de la Sorbonne): </a:t>
            </a:r>
          </a:p>
          <a:p>
            <a:pPr algn="l"/>
            <a:r>
              <a:rPr lang="fr-FR" sz="2800" dirty="0">
                <a:solidFill>
                  <a:srgbClr val="171717"/>
                </a:solidFill>
              </a:rPr>
              <a:t>Philo-histoire: Amphi Lefebvre</a:t>
            </a:r>
            <a:endParaRPr lang="fr-FR" sz="2800" b="0" i="0" u="none" strike="noStrike" dirty="0">
              <a:solidFill>
                <a:srgbClr val="171717"/>
              </a:solidFill>
              <a:effectLst/>
            </a:endParaRPr>
          </a:p>
          <a:p>
            <a:pPr algn="l"/>
            <a:endParaRPr lang="fr-FR" sz="2800" b="0" i="0" u="none" strike="noStrike" dirty="0">
              <a:solidFill>
                <a:srgbClr val="171717"/>
              </a:solidFill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A07128-A60C-4530-66DA-75854B61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00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9C3954-93D7-CB4E-9B1F-F960E3DC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 inscriptions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27C7EE-8E69-6548-B2C1-DE538C117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Inscription pédagogique</a:t>
            </a:r>
            <a:r>
              <a:rPr lang="fr-FR" dirty="0"/>
              <a:t>: elle est tout aussi obligatoire et fait suite à votre inscription administrative. </a:t>
            </a:r>
          </a:p>
          <a:p>
            <a:r>
              <a:rPr lang="fr-FR" dirty="0"/>
              <a:t>Choix des td ou groupes de cours au contenu distinct avec des jours et créneaux horaires distincts. Vous composez ainsi votre emploi du temps personnel.</a:t>
            </a:r>
          </a:p>
          <a:p>
            <a:r>
              <a:rPr lang="fr-FR" dirty="0"/>
              <a:t>Elle se fait sur le site </a:t>
            </a:r>
            <a:r>
              <a:rPr lang="fr-FR" i="1" dirty="0"/>
              <a:t>IP-Web,</a:t>
            </a:r>
            <a:r>
              <a:rPr lang="fr-FR" dirty="0"/>
              <a:t> une fois vos identifiants de connexion internet activés:</a:t>
            </a:r>
          </a:p>
          <a:p>
            <a:pPr marL="0" indent="0">
              <a:buNone/>
            </a:pPr>
            <a:r>
              <a:rPr lang="fr-FR" dirty="0"/>
              <a:t>le vendredi </a:t>
            </a:r>
            <a:r>
              <a:rPr lang="fr-FR" b="1" dirty="0"/>
              <a:t>6 septembre </a:t>
            </a:r>
            <a:r>
              <a:rPr lang="fr-FR" dirty="0"/>
              <a:t>2024 de </a:t>
            </a:r>
            <a:r>
              <a:rPr lang="fr-FR" b="1" dirty="0"/>
              <a:t>9h30 </a:t>
            </a:r>
            <a:r>
              <a:rPr lang="fr-FR" b="1"/>
              <a:t>à 11h30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949AFA-B8F8-5FFD-1971-8174CC6B1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65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733" y="660400"/>
            <a:ext cx="8365067" cy="5465763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sz="3400" b="1" dirty="0"/>
              <a:t>Vous êtes inscrit(e)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3400" dirty="0"/>
              <a:t>en </a:t>
            </a:r>
            <a:r>
              <a:rPr lang="fr-FR" sz="3400" b="1" dirty="0">
                <a:solidFill>
                  <a:srgbClr val="800000"/>
                </a:solidFill>
              </a:rPr>
              <a:t>Licence de philosophie « Propédeutique »</a:t>
            </a:r>
          </a:p>
          <a:p>
            <a:pPr marL="0" indent="0">
              <a:buNone/>
            </a:pPr>
            <a:r>
              <a:rPr lang="fr-FR" sz="3400" dirty="0"/>
              <a:t>								</a:t>
            </a:r>
            <a:r>
              <a:rPr lang="fr-FR" sz="3400" b="1" dirty="0"/>
              <a:t>OU</a:t>
            </a:r>
          </a:p>
          <a:p>
            <a:pPr marL="0" indent="0">
              <a:buNone/>
            </a:pPr>
            <a:endParaRPr lang="fr-FR" sz="3400" b="1" dirty="0"/>
          </a:p>
          <a:p>
            <a:pPr marL="0" indent="0">
              <a:buNone/>
            </a:pPr>
            <a:r>
              <a:rPr lang="fr-FR" sz="3400" dirty="0"/>
              <a:t>en </a:t>
            </a:r>
            <a:r>
              <a:rPr lang="fr-FR" sz="3400" b="1" dirty="0">
                <a:solidFill>
                  <a:srgbClr val="800000"/>
                </a:solidFill>
              </a:rPr>
              <a:t>double Licence </a:t>
            </a:r>
            <a:r>
              <a:rPr lang="fr-FR" sz="3400" dirty="0"/>
              <a:t>/ dans un </a:t>
            </a:r>
            <a:r>
              <a:rPr lang="fr-FR" sz="3400" b="1" dirty="0">
                <a:solidFill>
                  <a:srgbClr val="800000"/>
                </a:solidFill>
              </a:rPr>
              <a:t>double parcours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DFCB1A-6B80-4E86-AAD6-13A6BA53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226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504D"/>
                </a:solidFill>
              </a:rPr>
              <a:t>Contrôle continu / contrôle terminal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3800" b="1" dirty="0"/>
              <a:t>Le contrôle continu (CC) </a:t>
            </a:r>
            <a:r>
              <a:rPr lang="fr-FR" sz="3800" dirty="0"/>
              <a:t>est le régime normal</a:t>
            </a:r>
          </a:p>
          <a:p>
            <a:pPr marL="0" indent="0">
              <a:buNone/>
            </a:pPr>
            <a:r>
              <a:rPr lang="fr-FR" sz="3800" dirty="0"/>
              <a:t>L’ASSIDUITE est requise (3 absences justifiées max.)</a:t>
            </a:r>
          </a:p>
          <a:p>
            <a:pPr marL="0" indent="0">
              <a:buNone/>
            </a:pPr>
            <a:r>
              <a:rPr lang="fr-FR" sz="3800" dirty="0"/>
              <a:t>Dans la plupart des cas: </a:t>
            </a:r>
          </a:p>
          <a:p>
            <a:pPr marL="0" indent="0">
              <a:buNone/>
            </a:pPr>
            <a:r>
              <a:rPr lang="fr-FR" sz="3800" dirty="0"/>
              <a:t>Votre note par matière = moyenne du semestre </a:t>
            </a:r>
            <a:r>
              <a:rPr lang="fr-FR" sz="3800" b="1" dirty="0"/>
              <a:t>+</a:t>
            </a:r>
            <a:r>
              <a:rPr lang="fr-FR" sz="3800" dirty="0"/>
              <a:t> note d’examen fin de semestre. L’examen de fin de semestre peut être à l’écrit ou à l’oral.</a:t>
            </a:r>
          </a:p>
          <a:p>
            <a:pPr marL="0" indent="0">
              <a:buNone/>
            </a:pPr>
            <a:r>
              <a:rPr lang="fr-FR" sz="3800" dirty="0"/>
              <a:t>	</a:t>
            </a:r>
          </a:p>
          <a:p>
            <a:pPr marL="0" indent="0">
              <a:buNone/>
            </a:pPr>
            <a:r>
              <a:rPr lang="fr-FR" sz="3800" b="1" dirty="0"/>
              <a:t>Contrôle terminal (ET)</a:t>
            </a:r>
            <a:r>
              <a:rPr lang="fr-FR" sz="3800" dirty="0"/>
              <a:t> : régime dérogatoire, à </a:t>
            </a:r>
            <a:r>
              <a:rPr lang="fr-FR" sz="3800" i="1" dirty="0"/>
              <a:t>certaines</a:t>
            </a:r>
            <a:r>
              <a:rPr lang="fr-FR" sz="3800" dirty="0"/>
              <a:t> conditions (étudiants salariés, chevauchement de cours). </a:t>
            </a:r>
          </a:p>
          <a:p>
            <a:pPr marL="0" indent="0">
              <a:buNone/>
            </a:pPr>
            <a:r>
              <a:rPr lang="fr-FR" sz="3800" dirty="0"/>
              <a:t>Dans ce cas, la note finale = note d’examen.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3D1D22-ADE8-0516-2F5B-5942F6E8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59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800000"/>
                </a:solidFill>
              </a:rPr>
              <a:t>EXAMENS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/>
              <a:t>1</a:t>
            </a:r>
            <a:r>
              <a:rPr lang="fr-FR" b="1" baseline="30000" dirty="0"/>
              <a:t>ère</a:t>
            </a:r>
            <a:r>
              <a:rPr lang="fr-FR" b="1" dirty="0"/>
              <a:t> session</a:t>
            </a:r>
            <a:r>
              <a:rPr lang="fr-FR" dirty="0"/>
              <a:t>: - 6-22 janvier 2025 (1</a:t>
            </a:r>
            <a:r>
              <a:rPr lang="fr-FR" baseline="30000" dirty="0"/>
              <a:t>er</a:t>
            </a:r>
            <a:r>
              <a:rPr lang="fr-FR" dirty="0"/>
              <a:t> semestre)</a:t>
            </a:r>
          </a:p>
          <a:p>
            <a:pPr marL="0" indent="0">
              <a:buNone/>
            </a:pPr>
            <a:r>
              <a:rPr lang="fr-FR" dirty="0"/>
              <a:t>				</a:t>
            </a:r>
            <a:r>
              <a:rPr lang="fr-FR"/>
              <a:t>   12-27 </a:t>
            </a:r>
            <a:r>
              <a:rPr lang="fr-FR" dirty="0"/>
              <a:t>mai 2025 (2</a:t>
            </a:r>
            <a:r>
              <a:rPr lang="fr-FR" baseline="30000" dirty="0"/>
              <a:t>e</a:t>
            </a:r>
            <a:r>
              <a:rPr lang="fr-FR" dirty="0"/>
              <a:t> semestre)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2</a:t>
            </a:r>
            <a:r>
              <a:rPr lang="fr-FR" b="1" baseline="30000" dirty="0"/>
              <a:t>e</a:t>
            </a:r>
            <a:r>
              <a:rPr lang="fr-FR" b="1" dirty="0"/>
              <a:t> session </a:t>
            </a:r>
            <a:r>
              <a:rPr lang="fr-FR" dirty="0"/>
              <a:t>(session de rattrapage pour les 2 semestres): 16 juin – 5 juillet 2025</a:t>
            </a:r>
          </a:p>
          <a:p>
            <a:pPr marL="0" indent="0" algn="ctr">
              <a:buNone/>
            </a:pPr>
            <a:r>
              <a:rPr lang="fr-FR" sz="2000" b="1" dirty="0"/>
              <a:t>Calendrier universitaire en ligne: </a:t>
            </a:r>
            <a:r>
              <a:rPr lang="fr-FR" sz="2000" b="1" dirty="0">
                <a:hlinkClick r:id="rId2"/>
              </a:rPr>
              <a:t>https://www.pantheonsorbonne.fr/sites/default/files/2022-04/Calendrier-universaire_2022-2023.pdf</a:t>
            </a:r>
            <a:endParaRPr lang="fr-FR" sz="2000" b="1" dirty="0"/>
          </a:p>
          <a:p>
            <a:pPr marL="0" indent="0" algn="ctr">
              <a:buNone/>
            </a:pPr>
            <a:r>
              <a:rPr lang="fr-FR" dirty="0"/>
              <a:t>Chaque matière a un mode d’évaluation spécifique, cf. </a:t>
            </a:r>
            <a:r>
              <a:rPr lang="fr-FR" sz="3200" b="1" dirty="0"/>
              <a:t>Règlement de Contrôle de Connaissance</a:t>
            </a:r>
            <a:r>
              <a:rPr lang="fr-FR" sz="3200" dirty="0"/>
              <a:t> </a:t>
            </a:r>
            <a:r>
              <a:rPr lang="fr-FR" sz="3200" b="1" dirty="0"/>
              <a:t>https://philosophie.pantheonsorbonne.fr/formations/licences-1-2.</a:t>
            </a:r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D36AC0-C678-53E2-5BB6-C19C61C0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436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127095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rgbClr val="C0504D"/>
                </a:solidFill>
              </a:rPr>
              <a:t>I. Licence de philosophie:</a:t>
            </a:r>
            <a:br>
              <a:rPr lang="fr-FR" sz="4800" b="1" dirty="0">
                <a:solidFill>
                  <a:srgbClr val="C0504D"/>
                </a:solidFill>
              </a:rPr>
            </a:br>
            <a:r>
              <a:rPr lang="fr-FR" sz="4800" b="1" dirty="0">
                <a:solidFill>
                  <a:srgbClr val="C0504D"/>
                </a:solidFill>
              </a:rPr>
              <a:t>Première année « Propédeutique »</a:t>
            </a:r>
            <a:endParaRPr lang="fr-FR" sz="4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7EA953-93F8-8225-BF05-9B90E2B60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36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036336A-5595-054F-94E6-2E1438F1B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910"/>
            <a:ext cx="9144000" cy="6222179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6FAFD9-0D62-A750-F619-EF574CB0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0D3-DE15-1F49-84A0-FBE3A3BCE12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3614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2002</Words>
  <Application>Microsoft Office PowerPoint</Application>
  <PresentationFormat>Affichage à l'écran (4:3)</PresentationFormat>
  <Paragraphs>215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Aptos</vt:lpstr>
      <vt:lpstr>Arial</vt:lpstr>
      <vt:lpstr>Calibri</vt:lpstr>
      <vt:lpstr>Copperplate Gothic Bold</vt:lpstr>
      <vt:lpstr>Garamond</vt:lpstr>
      <vt:lpstr>Wingdings</vt:lpstr>
      <vt:lpstr>Thème Office</vt:lpstr>
      <vt:lpstr>            Licence 1  de  Philosophie 2024-2025  </vt:lpstr>
      <vt:lpstr>Les informations pour cette rentrée</vt:lpstr>
      <vt:lpstr>Deux inscriptions (1)</vt:lpstr>
      <vt:lpstr>Deux inscriptions (2)</vt:lpstr>
      <vt:lpstr>Présentation PowerPoint</vt:lpstr>
      <vt:lpstr>Contrôle continu / contrôle terminal</vt:lpstr>
      <vt:lpstr>EXAMENS</vt:lpstr>
      <vt:lpstr>I. Licence de philosophie: Première année « Propédeutique »</vt:lpstr>
      <vt:lpstr>Présentation PowerPoint</vt:lpstr>
      <vt:lpstr>Présentation PowerPoint</vt:lpstr>
      <vt:lpstr>U.E. fondamentales L1</vt:lpstr>
      <vt:lpstr>PROGRAMME DE L’ENSEIGNEMENT DE LA PHILOSOPHIE GENERALE EN LICENCE</vt:lpstr>
      <vt:lpstr>L1, Semestre 1 : Le sujet  Vous devez choisir un cours/TD parmi les 10 groupes de la même matière (unifiée par un thème, ici le sujet, mais au contenu différent) dans la liste ci-dessous Il en va ainsi pour chaque matière. La philosophie générale et donnée à titre d’exemple. Le nom qui figure entre parenthèses et celui de l’enseignant </vt:lpstr>
      <vt:lpstr>L2, Semestre 3 : La culture L’an prochain, en L2, vous devrez choisir entre les 6 groupes suivant : </vt:lpstr>
      <vt:lpstr>Méthodologie, tutorat, direction des études </vt:lpstr>
      <vt:lpstr>Entraînement à l’expression écrite et orale</vt:lpstr>
      <vt:lpstr>TPLE</vt:lpstr>
      <vt:lpstr>Bibliothèque</vt:lpstr>
      <vt:lpstr>    Après la L1 Propédeutique:    -&gt; L2 philosophie Parcours Humanités OU  -&gt; L2 philosophie Parcours Logique et Culture scientifique  </vt:lpstr>
      <vt:lpstr>Présentation PowerPoint</vt:lpstr>
      <vt:lpstr>    </vt:lpstr>
      <vt:lpstr>Liens utiles pour le parcours « logique et culture scientifique »: </vt:lpstr>
      <vt:lpstr>II. Doubles licences ET  Double parcours</vt:lpstr>
      <vt:lpstr>Présentation PowerPoint</vt:lpstr>
      <vt:lpstr>Présentation PowerPoint</vt:lpstr>
      <vt:lpstr>Le PLAGIAT</vt:lpstr>
      <vt:lpstr>Compensation et capitalisation</vt:lpstr>
      <vt:lpstr>Aide sociale et psychologique</vt:lpstr>
      <vt:lpstr>Les contacts</vt:lpstr>
      <vt:lpstr>Information sur la rentrée 2025</vt:lpstr>
      <vt:lpstr>Bonne rentrée 2024</vt:lpstr>
      <vt:lpstr>Réunions doubles-licences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Licence de Philosophie Programme des enseignements</dc:title>
  <dc:creator>Utilisateur de Microsoft Office</dc:creator>
  <cp:lastModifiedBy>Lucia Hernandez</cp:lastModifiedBy>
  <cp:revision>107</cp:revision>
  <dcterms:created xsi:type="dcterms:W3CDTF">2015-08-31T17:44:26Z</dcterms:created>
  <dcterms:modified xsi:type="dcterms:W3CDTF">2024-09-06T07:26:23Z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5c20be7-c3a5-46e3-9158-fa8a02ce2395_Enabled">
    <vt:lpwstr>true</vt:lpwstr>
  </property>
  <property fmtid="{D5CDD505-2E9C-101B-9397-08002B2CF9AE}" pid="3" name="MSIP_Label_d5c20be7-c3a5-46e3-9158-fa8a02ce2395_SetDate">
    <vt:lpwstr>2024-09-06T07:25:48Z</vt:lpwstr>
  </property>
  <property fmtid="{D5CDD505-2E9C-101B-9397-08002B2CF9AE}" pid="4" name="MSIP_Label_d5c20be7-c3a5-46e3-9158-fa8a02ce2395_Method">
    <vt:lpwstr>Standard</vt:lpwstr>
  </property>
  <property fmtid="{D5CDD505-2E9C-101B-9397-08002B2CF9AE}" pid="5" name="MSIP_Label_d5c20be7-c3a5-46e3-9158-fa8a02ce2395_Name">
    <vt:lpwstr>defa4170-0d19-0005-0004-bc88714345d2</vt:lpwstr>
  </property>
  <property fmtid="{D5CDD505-2E9C-101B-9397-08002B2CF9AE}" pid="6" name="MSIP_Label_d5c20be7-c3a5-46e3-9158-fa8a02ce2395_SiteId">
    <vt:lpwstr>8c6f9078-037e-4261-a583-52a944e55f7f</vt:lpwstr>
  </property>
  <property fmtid="{D5CDD505-2E9C-101B-9397-08002B2CF9AE}" pid="7" name="MSIP_Label_d5c20be7-c3a5-46e3-9158-fa8a02ce2395_ActionId">
    <vt:lpwstr>84259d0a-7e5a-4289-b938-fd3afd094559</vt:lpwstr>
  </property>
  <property fmtid="{D5CDD505-2E9C-101B-9397-08002B2CF9AE}" pid="8" name="MSIP_Label_d5c20be7-c3a5-46e3-9158-fa8a02ce2395_ContentBits">
    <vt:lpwstr>0</vt:lpwstr>
  </property>
</Properties>
</file>